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</p:sldMasterIdLst>
  <p:notesMasterIdLst>
    <p:notesMasterId r:id="rId42"/>
  </p:notesMasterIdLst>
  <p:handoutMasterIdLst>
    <p:handoutMasterId r:id="rId43"/>
  </p:handoutMasterIdLst>
  <p:sldIdLst>
    <p:sldId id="295" r:id="rId3"/>
    <p:sldId id="353" r:id="rId4"/>
    <p:sldId id="354" r:id="rId5"/>
    <p:sldId id="355" r:id="rId6"/>
    <p:sldId id="356" r:id="rId7"/>
    <p:sldId id="296" r:id="rId8"/>
    <p:sldId id="297" r:id="rId9"/>
    <p:sldId id="400" r:id="rId10"/>
    <p:sldId id="401" r:id="rId11"/>
    <p:sldId id="298" r:id="rId12"/>
    <p:sldId id="357" r:id="rId13"/>
    <p:sldId id="299" r:id="rId14"/>
    <p:sldId id="358" r:id="rId15"/>
    <p:sldId id="300" r:id="rId16"/>
    <p:sldId id="359" r:id="rId17"/>
    <p:sldId id="301" r:id="rId18"/>
    <p:sldId id="361" r:id="rId19"/>
    <p:sldId id="360" r:id="rId20"/>
    <p:sldId id="302" r:id="rId21"/>
    <p:sldId id="303" r:id="rId22"/>
    <p:sldId id="362" r:id="rId23"/>
    <p:sldId id="304" r:id="rId24"/>
    <p:sldId id="364" r:id="rId25"/>
    <p:sldId id="305" r:id="rId26"/>
    <p:sldId id="365" r:id="rId27"/>
    <p:sldId id="306" r:id="rId28"/>
    <p:sldId id="307" r:id="rId29"/>
    <p:sldId id="308" r:id="rId30"/>
    <p:sldId id="367" r:id="rId31"/>
    <p:sldId id="366" r:id="rId32"/>
    <p:sldId id="402" r:id="rId33"/>
    <p:sldId id="309" r:id="rId34"/>
    <p:sldId id="368" r:id="rId35"/>
    <p:sldId id="310" r:id="rId36"/>
    <p:sldId id="369" r:id="rId37"/>
    <p:sldId id="311" r:id="rId38"/>
    <p:sldId id="312" r:id="rId39"/>
    <p:sldId id="313" r:id="rId40"/>
    <p:sldId id="37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>
      <p:cViewPr varScale="1">
        <p:scale>
          <a:sx n="111" d="100"/>
          <a:sy n="111" d="100"/>
        </p:scale>
        <p:origin x="128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0338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8030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9756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448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607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1665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1766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4800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5383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4805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254341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5243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28293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2858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8711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8956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3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70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5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0.png"/><Relationship Id="rId3" Type="http://schemas.openxmlformats.org/officeDocument/2006/relationships/image" Target="../media/image43.png"/><Relationship Id="rId21" Type="http://schemas.openxmlformats.org/officeDocument/2006/relationships/image" Target="../media/image53.png"/><Relationship Id="rId7" Type="http://schemas.openxmlformats.org/officeDocument/2006/relationships/image" Target="../media/image38.wmf"/><Relationship Id="rId12" Type="http://schemas.openxmlformats.org/officeDocument/2006/relationships/image" Target="../media/image48.pn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20" Type="http://schemas.openxmlformats.org/officeDocument/2006/relationships/image" Target="../media/image52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47.png"/><Relationship Id="rId5" Type="http://schemas.openxmlformats.org/officeDocument/2006/relationships/image" Target="../media/image38.wmf"/><Relationship Id="rId15" Type="http://schemas.openxmlformats.org/officeDocument/2006/relationships/image" Target="../media/image38.wmf"/><Relationship Id="rId23" Type="http://schemas.openxmlformats.org/officeDocument/2006/relationships/image" Target="../media/image35.wmf"/><Relationship Id="rId10" Type="http://schemas.openxmlformats.org/officeDocument/2006/relationships/image" Target="../media/image46.png"/><Relationship Id="rId19" Type="http://schemas.openxmlformats.org/officeDocument/2006/relationships/image" Target="../media/image5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png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4.jp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6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Segmentation 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>
                    <a:solidFill>
                      <a:srgbClr val="FFFF00"/>
                    </a:solidFill>
                  </a:rPr>
                  <a:t>-tile </a:t>
                </a:r>
                <a:r>
                  <a:rPr lang="en-US" altLang="zh-TW" dirty="0" err="1" smtClean="0">
                    <a:solidFill>
                      <a:srgbClr val="FFFF00"/>
                    </a:solidFill>
                  </a:rPr>
                  <a:t>thresholding</a:t>
                </a:r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Using 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prior information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, to choose a threshold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of the image area has gray values less than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For example, on a page of printed text the characters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cover of the sheet area.</a:t>
                </a:r>
              </a:p>
              <a:p>
                <a:r>
                  <a:rPr lang="en-US" altLang="zh-TW" dirty="0" err="1" smtClean="0">
                    <a:solidFill>
                      <a:srgbClr val="FFFF00"/>
                    </a:solidFill>
                  </a:rPr>
                  <a:t>Bimodel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 histogram</a:t>
                </a:r>
              </a:p>
              <a:p>
                <a:pPr lvl="1"/>
                <a:r>
                  <a:rPr lang="en-US" altLang="zh-TW" dirty="0" smtClean="0"/>
                  <a:t>Pixels of objects form one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of its peaks, while pixels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of the background form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the second peak.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 r="-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 detection methods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3505200" y="5896925"/>
            <a:ext cx="5410200" cy="46166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https://www.researchgate.net/figure/233814424_fig1_Figure-1-Histogram-of-a-sample-gray-level-bimodal-image-T-is-the-threshold-value</a:t>
            </a:r>
            <a:endParaRPr lang="zh-TW" altLang="en-US" sz="1200" dirty="0"/>
          </a:p>
        </p:txBody>
      </p:sp>
      <p:pic>
        <p:nvPicPr>
          <p:cNvPr id="3076" name="Picture 4" descr="「bimodal histogram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32210"/>
            <a:ext cx="3093016" cy="22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 detection methods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4386" name="Picture 2" descr="C:\Documents and Settings\altit\Desktop\Sonka 4e Jpegs\93607_ch06\Figure 6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72941"/>
            <a:ext cx="8453573" cy="464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858000" y="4343400"/>
            <a:ext cx="1616148" cy="26161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100" dirty="0" smtClean="0"/>
              <a:t>See Figure 6.5 (p.184)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00553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Optimal </a:t>
            </a:r>
            <a:r>
              <a:rPr lang="en-US" altLang="zh-TW" dirty="0" err="1" smtClean="0">
                <a:solidFill>
                  <a:srgbClr val="FFFF00"/>
                </a:solidFill>
              </a:rPr>
              <a:t>thresholding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FFC000"/>
                </a:solidFill>
              </a:rPr>
              <a:t>model the histogram </a:t>
            </a:r>
            <a:r>
              <a:rPr lang="en-US" altLang="zh-TW" dirty="0" smtClean="0"/>
              <a:t>of an image using a weighted sum of two or more probability densities with normal distribution.</a:t>
            </a:r>
          </a:p>
          <a:p>
            <a:pPr lvl="1"/>
            <a:r>
              <a:rPr lang="en-US" altLang="zh-TW" dirty="0" smtClean="0"/>
              <a:t>The threshold is set as the gray-level closest to the minimum probability between the maxima of the normal distributions, which results in </a:t>
            </a:r>
            <a:r>
              <a:rPr lang="en-US" altLang="zh-TW" dirty="0" smtClean="0">
                <a:solidFill>
                  <a:srgbClr val="FFC000"/>
                </a:solidFill>
              </a:rPr>
              <a:t>minimum error segmentation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Otsu’s algorithm</a:t>
            </a:r>
          </a:p>
          <a:p>
            <a:pPr lvl="2"/>
            <a:r>
              <a:rPr lang="en-US" altLang="zh-TW" dirty="0" smtClean="0"/>
              <a:t>To test </a:t>
            </a:r>
            <a:r>
              <a:rPr lang="en-US" altLang="zh-TW" dirty="0" smtClean="0">
                <a:solidFill>
                  <a:srgbClr val="FFC000"/>
                </a:solidFill>
              </a:rPr>
              <a:t>each possible threshold</a:t>
            </a:r>
            <a:r>
              <a:rPr lang="en-US" altLang="zh-TW" dirty="0" smtClean="0"/>
              <a:t>, and to compute the gray-level variances of both foreground and background each one implies.</a:t>
            </a:r>
          </a:p>
          <a:p>
            <a:pPr lvl="2"/>
            <a:r>
              <a:rPr lang="en-US" altLang="zh-TW" dirty="0" smtClean="0"/>
              <a:t>The threshold is at the place where a weighted sum of these </a:t>
            </a:r>
            <a:r>
              <a:rPr lang="en-US" altLang="zh-TW" dirty="0" smtClean="0">
                <a:solidFill>
                  <a:srgbClr val="FFC000"/>
                </a:solidFill>
              </a:rPr>
              <a:t>variances is minimal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5410" name="Picture 2" descr="C:\Documents and Settings\altit\Desktop\Sonka 4e Jpegs\93607_ch06\Figure 6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3" y="1552588"/>
            <a:ext cx="8217233" cy="461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63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762000"/>
                <a:ext cx="8534400" cy="5374806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6.2 Otsu’s threshold detection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For an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gray levels, compute the gray-level histogram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Normalize the histogram by dividing through by the number of pixels in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–the histogram now represents the probability of each gray level.</a:t>
                </a:r>
                <a:endParaRPr lang="en-US" altLang="zh-TW" sz="1800" dirty="0" smtClean="0"/>
              </a:p>
              <a:p>
                <a:pPr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2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For each possible threshold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partition the histogram into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background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(gray-levels less than or equal to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), and foreground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(gray-levels more than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). </a:t>
                </a:r>
              </a:p>
              <a:p>
                <a:pPr marL="182563" indent="-182563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the variance of the background and foreground gray-levels. Compute the probability of a pixel being background </a:t>
                </a:r>
                <a:endParaRPr lang="en-US" altLang="zh-TW" sz="1800" b="0" i="1" dirty="0" smtClean="0">
                  <a:solidFill>
                    <a:srgbClr val="7030A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b="0" dirty="0" smtClean="0">
                    <a:solidFill>
                      <a:srgbClr val="7030A0"/>
                    </a:solidFill>
                    <a:effectLst/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1800" b="0" dirty="0" smtClean="0">
                    <a:solidFill>
                      <a:srgbClr val="7030A0"/>
                    </a:solidFill>
                    <a:effectLst/>
                  </a:rPr>
                  <a:t> similarly. Set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and select as threshold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zh-TW" sz="1800" b="0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762000"/>
                <a:ext cx="8534400" cy="5374806"/>
              </a:xfrm>
              <a:prstGeom prst="rect">
                <a:avLst/>
              </a:prstGeom>
              <a:blipFill>
                <a:blip r:embed="rId3"/>
                <a:stretch>
                  <a:fillRect l="-786" t="-5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100" name="Picture 4" descr="https://upload.wikimedia.org/wikipedia/commons/thumb/4/4b/Image_processing_pre_otsus_algorithm.jpg/220px-Image_processing_pre_otsus_algorith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7113"/>
            <a:ext cx="3292857" cy="246964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7030A0"/>
                </a:solidFill>
                <a:effectLst/>
              </a:rPr>
              <a:t>Otsu’s threshold </a:t>
            </a:r>
            <a:r>
              <a:rPr lang="en-US" altLang="zh-TW" dirty="0" smtClean="0">
                <a:solidFill>
                  <a:srgbClr val="7030A0"/>
                </a:solidFill>
                <a:effectLst/>
              </a:rPr>
              <a:t>detection</a:t>
            </a:r>
            <a:endParaRPr lang="zh-TW" altLang="en-US" dirty="0"/>
          </a:p>
        </p:txBody>
      </p:sp>
      <p:pic>
        <p:nvPicPr>
          <p:cNvPr id="4098" name="Picture 2" descr="https://upload.wikimedia.org/wikipedia/commons/thumb/4/46/Image_processing_post_otsus_algorithm.jpg/220px-Image_processing_post_otsus_algorith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17113"/>
            <a:ext cx="3276600" cy="245745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905000" y="5590019"/>
            <a:ext cx="48006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https://en.wikipedia.org/wiki/Otsu%27s_method</a:t>
            </a:r>
          </a:p>
        </p:txBody>
      </p:sp>
    </p:spTree>
    <p:extLst>
      <p:ext uri="{BB962C8B-B14F-4D97-AF65-F5344CB8AC3E}">
        <p14:creationId xmlns:p14="http://schemas.microsoft.com/office/powerpoint/2010/main" val="15862026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sz="2200" dirty="0" smtClean="0">
                    <a:solidFill>
                      <a:srgbClr val="FFFF00"/>
                    </a:solidFill>
                  </a:rPr>
                  <a:t>Brain image segmentation </a:t>
                </a:r>
                <a:r>
                  <a:rPr lang="en-US" altLang="zh-TW" sz="2200" dirty="0" smtClean="0"/>
                  <a:t>[Frank et al., 1995]</a:t>
                </a:r>
              </a:p>
              <a:p>
                <a:pPr marL="0" indent="0">
                  <a:buNone/>
                </a:pPr>
                <a:r>
                  <a:rPr lang="en-US" altLang="zh-TW" sz="2200" dirty="0" smtClean="0">
                    <a:effectLst/>
                  </a:rPr>
                  <a:t>    MR (Magnetic </a:t>
                </a:r>
                <a:r>
                  <a:rPr lang="en-US" altLang="zh-TW" sz="2200" dirty="0">
                    <a:effectLst/>
                  </a:rPr>
                  <a:t>resonance; </a:t>
                </a:r>
                <a:r>
                  <a:rPr lang="zh-TW" altLang="zh-TW" sz="2200" dirty="0" smtClean="0">
                    <a:effectLst/>
                  </a:rPr>
                  <a:t>核磁共振</a:t>
                </a:r>
                <a:r>
                  <a:rPr lang="en-US" altLang="zh-TW" sz="2200" dirty="0" smtClean="0">
                    <a:effectLst/>
                  </a:rPr>
                  <a:t>) image</a:t>
                </a:r>
                <a:endParaRPr lang="en-US" altLang="zh-TW" sz="2200" dirty="0" smtClean="0"/>
              </a:p>
              <a:p>
                <a:pPr lvl="1"/>
                <a:r>
                  <a:rPr lang="en-US" altLang="zh-TW" dirty="0" smtClean="0"/>
                  <a:t>An example of 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combination </a:t>
                </a:r>
                <a:r>
                  <a:rPr lang="en-US" altLang="zh-TW" dirty="0" smtClean="0"/>
                  <a:t>of optimal and adaptive </a:t>
                </a:r>
                <a:r>
                  <a:rPr lang="en-US" altLang="zh-TW" dirty="0" err="1" smtClean="0"/>
                  <a:t>thresholding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Optimal gray-level segmentation parameters are determined within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local </a:t>
                </a:r>
                <a:r>
                  <a:rPr lang="en-US" altLang="zh-TW" dirty="0" err="1" smtClean="0">
                    <a:solidFill>
                      <a:srgbClr val="FFC000"/>
                    </a:solidFill>
                  </a:rPr>
                  <a:t>subregions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Gray-level distributions corresponding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individual regions are fitted to each local 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en-US" altLang="zh-TW" dirty="0" smtClean="0"/>
                  <a:t> which is modeled as a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Gaussian distributions </a:t>
                </a:r>
                <a:r>
                  <a:rPr lang="en-US" altLang="zh-TW" dirty="0" smtClean="0"/>
                  <a:t>so that the difference between the modeled and the actual histograms is minimized.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/(2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𝑟𝑒𝑔𝑖𝑜𝑛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  <a:blipFill>
                <a:blip r:embed="rId3"/>
                <a:stretch>
                  <a:fillRect l="-1700" t="-5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Optimal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Brain image segmentation [Frank et al., 1995]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/(2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𝑟𝑒𝑔𝑖𝑜𝑛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represents values from the set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 smtClean="0"/>
                  <a:t> of image gray-levels</a:t>
                </a:r>
              </a:p>
              <a:p>
                <a:pPr marL="1435100" lvl="1" indent="-1069975">
                  <a:buNone/>
                </a:pPr>
                <a:r>
                  <a:rPr lang="en-US" altLang="zh-TW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denote parameters of the Gaussian distribution for the region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optimal parameters of the Gaussian distributions are determined by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minimizing the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fit function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  <a:blipFill>
                <a:blip r:embed="rId2"/>
                <a:stretch>
                  <a:fillRect l="-2195" t="-5284" r="-7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Optimal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0544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610600" cy="4612806"/>
          </a:xfrm>
        </p:spPr>
        <p:txBody>
          <a:bodyPr/>
          <a:lstStyle/>
          <a:p>
            <a:r>
              <a:rPr lang="en-US" altLang="zh-TW" dirty="0" smtClean="0"/>
              <a:t>An example of brain image segmentation</a:t>
            </a:r>
          </a:p>
          <a:p>
            <a:pPr marL="0" indent="0">
              <a:buNone/>
            </a:pPr>
            <a:r>
              <a:rPr lang="en-US" altLang="zh-TW" sz="2000" dirty="0" smtClean="0"/>
              <a:t>    WM: white </a:t>
            </a:r>
            <a:r>
              <a:rPr lang="en-US" altLang="zh-TW" sz="2000" dirty="0"/>
              <a:t>matter (</a:t>
            </a:r>
            <a:r>
              <a:rPr lang="zh-TW" altLang="zh-TW" sz="2000" dirty="0"/>
              <a:t>白質</a:t>
            </a:r>
            <a:r>
              <a:rPr lang="en-US" altLang="zh-TW" sz="2000" dirty="0"/>
              <a:t>);   GM: gray matter (</a:t>
            </a:r>
            <a:r>
              <a:rPr lang="zh-TW" altLang="zh-TW" sz="2000" dirty="0"/>
              <a:t>灰質</a:t>
            </a:r>
            <a:r>
              <a:rPr lang="en-US" altLang="zh-TW" sz="2000" dirty="0"/>
              <a:t>);  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CSF: cerebrospinal fluid (</a:t>
            </a:r>
            <a:r>
              <a:rPr lang="zh-TW" altLang="zh-TW" sz="2000" dirty="0"/>
              <a:t>腦脊</a:t>
            </a:r>
            <a:r>
              <a:rPr lang="zh-TW" altLang="zh-TW" sz="2000" dirty="0" smtClean="0"/>
              <a:t>液</a:t>
            </a:r>
            <a:r>
              <a:rPr lang="en-US" altLang="zh-TW" sz="2000" dirty="0" smtClean="0"/>
              <a:t>)</a:t>
            </a:r>
            <a:endParaRPr lang="en-US" altLang="zh-TW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Optimal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7458" name="Picture 2" descr="C:\Documents and Settings\altit\Desktop\Sonka 4e Jpegs\93607_ch06\Figure 6.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" y="3187731"/>
            <a:ext cx="7865687" cy="34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8482" name="Picture 2" descr="C:\Documents and Settings\altit\Desktop\Sonka 4e Jpegs\93607_ch06\Figure 6.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660862"/>
            <a:ext cx="7522464" cy="5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Thresholding</a:t>
            </a:r>
            <a:endParaRPr lang="en-US" altLang="zh-TW" dirty="0" smtClean="0"/>
          </a:p>
          <a:p>
            <a:r>
              <a:rPr lang="en-US" altLang="zh-TW" dirty="0" smtClean="0"/>
              <a:t>Edge-based segmentation</a:t>
            </a:r>
          </a:p>
          <a:p>
            <a:r>
              <a:rPr lang="en-US" altLang="zh-TW" dirty="0" smtClean="0"/>
              <a:t>Region-based segmentation</a:t>
            </a:r>
          </a:p>
          <a:p>
            <a:r>
              <a:rPr lang="en-US" altLang="zh-TW" dirty="0" smtClean="0"/>
              <a:t>Matching</a:t>
            </a:r>
          </a:p>
          <a:p>
            <a:r>
              <a:rPr lang="en-US" altLang="zh-TW" dirty="0" smtClean="0"/>
              <a:t>Evaluation issues in segmentation</a:t>
            </a:r>
          </a:p>
          <a:p>
            <a:pPr lvl="1"/>
            <a:r>
              <a:rPr lang="en-US" altLang="zh-TW" dirty="0" smtClean="0"/>
              <a:t>Supervised evaluation</a:t>
            </a:r>
          </a:p>
          <a:p>
            <a:pPr lvl="1"/>
            <a:r>
              <a:rPr lang="en-US" altLang="zh-TW" dirty="0" smtClean="0"/>
              <a:t>Unsupervised evaluation</a:t>
            </a:r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140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Multi-spectral images</a:t>
            </a:r>
          </a:p>
          <a:p>
            <a:pPr lvl="1"/>
            <a:r>
              <a:rPr lang="en-US" altLang="zh-TW" sz="1800" dirty="0" smtClean="0"/>
              <a:t>Many practical segmentation problems need more information than is contained in one spectral band.</a:t>
            </a:r>
          </a:p>
          <a:p>
            <a:pPr lvl="1"/>
            <a:r>
              <a:rPr lang="en-US" altLang="zh-TW" sz="1800" dirty="0" smtClean="0"/>
              <a:t>For example, color images, multi-spectral remote sensing images…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Multi-spectral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3124200"/>
            <a:ext cx="8534400" cy="353499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6.3 Recursive multi-spectral </a:t>
            </a:r>
            <a:r>
              <a:rPr lang="en-US" altLang="zh-TW" sz="2000" dirty="0" err="1" smtClean="0">
                <a:solidFill>
                  <a:srgbClr val="7030A0"/>
                </a:solidFill>
                <a:effectLst/>
              </a:rPr>
              <a:t>thresholding</a:t>
            </a:r>
            <a:endParaRPr lang="en-US" altLang="zh-TW" sz="2000" dirty="0" smtClean="0">
              <a:solidFill>
                <a:srgbClr val="7030A0"/>
              </a:solidFill>
              <a:effectLst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1. Initialize the whole image as a single region.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2. Compute a smoothed histogram for each spectral band.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7030A0"/>
                </a:solidFill>
                <a:effectLst/>
              </a:rPr>
              <a:t>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Find the most significant peak in each histogram and determine two thresholds as local minima on either side of this maximum.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7030A0"/>
                </a:solidFill>
                <a:effectLst/>
              </a:rPr>
              <a:t>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Segment each region in each spectral band into </a:t>
            </a:r>
            <a:r>
              <a:rPr lang="en-US" altLang="zh-TW" sz="1800" dirty="0" err="1" smtClean="0">
                <a:solidFill>
                  <a:srgbClr val="7030A0"/>
                </a:solidFill>
                <a:effectLst/>
              </a:rPr>
              <a:t>subregions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according to these thresholds.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 Each segmentation in each spectral band is projected into a multi-spectral segmentation (see Figure 6.8).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 Regions for the next processing steps are those in the multi-spectral image.</a:t>
            </a:r>
          </a:p>
          <a:p>
            <a:pPr marL="182563" indent="-182563"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3. Repeat step 2 for each region of the image until each region’s histogram contains only one significant peak.</a:t>
            </a:r>
            <a:endParaRPr lang="en-US" altLang="zh-TW" sz="1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multi-spectral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Multi-spectral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2" y="2635905"/>
            <a:ext cx="8015758" cy="35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7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Edge image </a:t>
            </a:r>
            <a:r>
              <a:rPr lang="en-US" altLang="zh-TW" sz="2000" dirty="0" err="1" smtClean="0">
                <a:solidFill>
                  <a:srgbClr val="FFFF00"/>
                </a:solidFill>
              </a:rPr>
              <a:t>thresholding</a:t>
            </a:r>
            <a:endParaRPr lang="en-US" altLang="zh-TW" sz="2000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In an edge image, almost no zero-value pixels are present.</a:t>
            </a:r>
          </a:p>
          <a:p>
            <a:pPr lvl="1"/>
            <a:r>
              <a:rPr lang="en-US" altLang="zh-TW" dirty="0" smtClean="0"/>
              <a:t>Simple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 of an edge image can be applied to remove these small valued.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" y="3505200"/>
            <a:ext cx="8705971" cy="240300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43200" y="5952140"/>
            <a:ext cx="146585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Edge 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08999" y="5965730"/>
            <a:ext cx="179087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Original 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896968" y="5952140"/>
            <a:ext cx="15632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Threshold 30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178000" y="5952140"/>
            <a:ext cx="15632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Threshold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Non-maximal suppression </a:t>
            </a:r>
            <a:r>
              <a:rPr lang="en-US" altLang="zh-TW" sz="1600" dirty="0">
                <a:solidFill>
                  <a:srgbClr val="FFFF00"/>
                </a:solidFill>
              </a:rPr>
              <a:t>(used by Canny  edge detection</a:t>
            </a:r>
            <a:r>
              <a:rPr lang="en-US" altLang="zh-TW" sz="1600" dirty="0" smtClean="0">
                <a:solidFill>
                  <a:srgbClr val="FFFF00"/>
                </a:solidFill>
              </a:rPr>
              <a:t>)</a:t>
            </a:r>
            <a:endParaRPr lang="en-US" altLang="zh-TW" sz="2000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A problem with simple edge detectors is the </a:t>
            </a:r>
            <a:r>
              <a:rPr lang="en-US" altLang="zh-TW" dirty="0" smtClean="0">
                <a:solidFill>
                  <a:srgbClr val="FFC000"/>
                </a:solidFill>
              </a:rPr>
              <a:t>thickening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Non-maximal </a:t>
            </a:r>
            <a:r>
              <a:rPr lang="en-US" altLang="zh-TW" dirty="0" smtClean="0">
                <a:solidFill>
                  <a:srgbClr val="FFC000"/>
                </a:solidFill>
              </a:rPr>
              <a:t>suppression </a:t>
            </a:r>
            <a:r>
              <a:rPr lang="en-US" altLang="zh-TW" dirty="0" smtClean="0"/>
              <a:t>can suppress multiple responses in the neighborhood of single boundaries. (</a:t>
            </a:r>
            <a:r>
              <a:rPr lang="en-US" altLang="zh-TW" dirty="0" smtClean="0">
                <a:solidFill>
                  <a:srgbClr val="FFC000"/>
                </a:solidFill>
              </a:rPr>
              <a:t>thinning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3460115"/>
            <a:ext cx="8534400" cy="284919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6.4 Non-maximal suppression of directional edge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1. Quantize edge directions eight ways according to 8-connectivity.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2. For each pixel with non-zero edge magnitude, inspect the two adjacent pixels indicated by the direction of its edge. (see Figure 6.10)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3. If the edge magnitude of either of these two </a:t>
            </a:r>
            <a:r>
              <a:rPr lang="en-US" altLang="zh-TW" sz="1800" dirty="0" smtClean="0">
                <a:solidFill>
                  <a:srgbClr val="0070C0"/>
                </a:solidFill>
                <a:effectLst/>
              </a:rPr>
              <a:t>exceeds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that of the pixel under inspection, mark it for deletion.</a:t>
            </a:r>
          </a:p>
          <a:p>
            <a:pPr marL="182563" indent="-182563"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4. When all pixels have been inspected, re-scan the image and erase to zero all edge data marked for deletion.</a:t>
            </a:r>
            <a:endParaRPr lang="en-US" altLang="zh-TW" sz="1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871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1973438"/>
            <a:ext cx="8534400" cy="138988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6.4 Non-maximal suppression of directional edge data</a:t>
            </a:r>
          </a:p>
          <a:p>
            <a:pPr>
              <a:buNone/>
            </a:pPr>
            <a:r>
              <a:rPr lang="en-US" altLang="zh-TW" sz="1800" dirty="0" smtClean="0">
                <a:solidFill>
                  <a:srgbClr val="C00000"/>
                </a:solidFill>
                <a:effectLst/>
              </a:rPr>
              <a:t>2.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For each pixel with non-zero edge magnitude, inspect the two adjacent pixels indicated by the direction of its edge.</a:t>
            </a:r>
            <a:r>
              <a:rPr lang="en-US" altLang="zh-TW" sz="1800" dirty="0">
                <a:solidFill>
                  <a:srgbClr val="7030A0"/>
                </a:solidFill>
                <a:effectLst/>
              </a:rPr>
              <a:t> (see Figure 6.10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59664" y="3520591"/>
            <a:ext cx="8555736" cy="2644805"/>
            <a:chOff x="359664" y="3520591"/>
            <a:chExt cx="8555736" cy="2644805"/>
          </a:xfrm>
        </p:grpSpPr>
        <p:pic>
          <p:nvPicPr>
            <p:cNvPr id="151554" name="Picture 2" descr="C:\Documents and Settings\altit\Desktop\Sonka 4e Jpegs\93607_ch06\Figure 6.1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64" y="3520591"/>
              <a:ext cx="8555736" cy="26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2022077" y="5061531"/>
              <a:ext cx="359664" cy="330717"/>
            </a:xfrm>
            <a:prstGeom prst="rect">
              <a:avLst/>
            </a:prstGeom>
            <a:solidFill>
              <a:srgbClr val="00B05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62413" y="4723952"/>
              <a:ext cx="359664" cy="33071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02749" y="4371073"/>
              <a:ext cx="359664" cy="330717"/>
            </a:xfrm>
            <a:prstGeom prst="rect">
              <a:avLst/>
            </a:prstGeom>
            <a:solidFill>
              <a:srgbClr val="00B05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The hysteresis </a:t>
                </a:r>
                <a:r>
                  <a:rPr lang="en-US" altLang="zh-TW" sz="1800" dirty="0">
                    <a:solidFill>
                      <a:srgbClr val="FFFF00"/>
                    </a:solidFill>
                    <a:effectLst/>
                  </a:rPr>
                  <a:t>(</a:t>
                </a:r>
                <a:r>
                  <a:rPr lang="zh-TW" altLang="en-US" sz="1800" dirty="0">
                    <a:solidFill>
                      <a:srgbClr val="FFFF00"/>
                    </a:solidFill>
                    <a:effectLst/>
                  </a:rPr>
                  <a:t>滯後作用</a:t>
                </a:r>
                <a:r>
                  <a:rPr lang="en-US" altLang="zh-TW" sz="1800" dirty="0">
                    <a:solidFill>
                      <a:srgbClr val="FFFF00"/>
                    </a:solidFill>
                    <a:effectLst/>
                  </a:rPr>
                  <a:t>)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approach </a:t>
                </a:r>
                <a:r>
                  <a:rPr lang="en-US" altLang="zh-TW" sz="1600" dirty="0" smtClean="0">
                    <a:solidFill>
                      <a:srgbClr val="FFFF00"/>
                    </a:solidFill>
                  </a:rPr>
                  <a:t>(used by </a:t>
                </a:r>
                <a:r>
                  <a:rPr lang="en-US" altLang="zh-TW" sz="1600" dirty="0" smtClean="0">
                    <a:solidFill>
                      <a:srgbClr val="FFFF00"/>
                    </a:solidFill>
                  </a:rPr>
                  <a:t>Canny </a:t>
                </a:r>
                <a:r>
                  <a:rPr lang="en-US" altLang="zh-TW" sz="1600" dirty="0" smtClean="0">
                    <a:solidFill>
                      <a:srgbClr val="FFFF00"/>
                    </a:solidFill>
                  </a:rPr>
                  <a:t>edge detection)</a:t>
                </a:r>
              </a:p>
              <a:p>
                <a:pPr lvl="1"/>
                <a:r>
                  <a:rPr lang="en-US" altLang="zh-TW" sz="1800" dirty="0"/>
                  <a:t>After applying non-maximal suppression method, it is probable that such data will still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be cluttered by noise</a:t>
                </a:r>
                <a:r>
                  <a:rPr lang="en-US" altLang="zh-TW" sz="1800" dirty="0"/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Assumption: 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Noise: </a:t>
                </a:r>
                <a:r>
                  <a:rPr lang="en-US" altLang="zh-TW" sz="1800" dirty="0" smtClean="0"/>
                  <a:t>edge </a:t>
                </a:r>
                <a:r>
                  <a:rPr lang="en-US" altLang="zh-TW" sz="1800" dirty="0"/>
                  <a:t>magnitudes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800" dirty="0" smtClean="0"/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noise: </a:t>
                </a:r>
                <a:r>
                  <a:rPr lang="en-US" altLang="zh-TW" sz="1800" dirty="0" smtClean="0"/>
                  <a:t>edge magnitudes </a:t>
                </a:r>
                <a:r>
                  <a:rPr lang="en-US" altLang="zh-TW" sz="1800" dirty="0" smtClean="0">
                    <a:solidFill>
                      <a:schemeClr val="tx1"/>
                    </a:solidFill>
                  </a:rPr>
                  <a:t>exceeding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5"/>
              <p:cNvSpPr txBox="1">
                <a:spLocks/>
              </p:cNvSpPr>
              <p:nvPr/>
            </p:nvSpPr>
            <p:spPr>
              <a:xfrm>
                <a:off x="381000" y="3962399"/>
                <a:ext cx="8534400" cy="234691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6.5 Hysteresis (</a:t>
                </a:r>
                <a:r>
                  <a:rPr lang="zh-TW" altLang="en-US" sz="1800" dirty="0">
                    <a:solidFill>
                      <a:srgbClr val="7030A0"/>
                    </a:solidFill>
                    <a:effectLst/>
                  </a:rPr>
                  <a:t>遲滯</a:t>
                </a: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) to filter output of an edge detector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Mark all edges with magnitude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as correct.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Scan all pixels with edge magnitude in the range 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If such a pixel borders another already marked as an edge, then mark it too. ‘Bordering’ may be defined by 4- or 8-connectivity.</a:t>
                </a:r>
              </a:p>
              <a:p>
                <a:pPr marL="182563" indent="-182563">
                  <a:buFont typeface="Arial" panose="020B0604020202020204" pitchFamily="34" charset="0"/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</a:t>
                </a:r>
                <a:r>
                  <a:rPr lang="zh-TW" altLang="en-US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Repeat from step 2 until stability.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62399"/>
                <a:ext cx="8534400" cy="2346911"/>
              </a:xfrm>
              <a:prstGeom prst="rect">
                <a:avLst/>
              </a:prstGeom>
              <a:blipFill>
                <a:blip r:embed="rId3"/>
                <a:stretch>
                  <a:fillRect l="-786" t="-1299" b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188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An example of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non-maximal suppression </a:t>
                </a:r>
                <a:r>
                  <a:rPr lang="en-US" altLang="zh-TW" sz="2000" dirty="0" smtClean="0"/>
                  <a:t>and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hysteresis</a:t>
                </a:r>
                <a:r>
                  <a:rPr lang="en-US" altLang="zh-TW" sz="2000" dirty="0" smtClean="0"/>
                  <a:t> approach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=10;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=70)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3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2578" name="Picture 2" descr="C:\Documents and Settings\altit\Desktop\Sonka 4e Jpegs\93607_ch06\Figure 6.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3452"/>
            <a:ext cx="7696200" cy="39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The output of an edge detector is considered as an </a:t>
            </a:r>
            <a:r>
              <a:rPr lang="en-US" altLang="zh-TW" sz="2000" dirty="0" smtClean="0">
                <a:solidFill>
                  <a:srgbClr val="FFC000"/>
                </a:solidFill>
              </a:rPr>
              <a:t>initialization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>
                <a:solidFill>
                  <a:srgbClr val="FFC000"/>
                </a:solidFill>
              </a:rPr>
              <a:t>Iteratively, </a:t>
            </a:r>
            <a:r>
              <a:rPr lang="en-US" altLang="zh-TW" sz="2000" dirty="0" smtClean="0"/>
              <a:t>pixel connected to strong edge responses are viewed as ‘likely’ to be edges themselves, while strong responses </a:t>
            </a:r>
            <a:r>
              <a:rPr lang="en-US" altLang="zh-TW" sz="2000" dirty="0" smtClean="0">
                <a:solidFill>
                  <a:srgbClr val="FFC000"/>
                </a:solidFill>
              </a:rPr>
              <a:t>isolated</a:t>
            </a:r>
            <a:r>
              <a:rPr lang="en-US" altLang="zh-TW" sz="2000" dirty="0" smtClean="0"/>
              <a:t> from any others are viewed as </a:t>
            </a:r>
            <a:r>
              <a:rPr lang="en-US" altLang="zh-TW" sz="2000" dirty="0" smtClean="0">
                <a:solidFill>
                  <a:srgbClr val="FFC000"/>
                </a:solidFill>
              </a:rPr>
              <a:t>less likely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This idea updates edge responses, and is iterated until some convergence is reached.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 relaxation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3602" name="Picture 2" descr="C:\Documents and Settings\altit\Desktop\Sonka 4e Jpegs\93607_ch06\Figure 6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53250"/>
            <a:ext cx="8033949" cy="27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 rot="5400000">
            <a:off x="1050475" y="4402978"/>
            <a:ext cx="1571891" cy="47244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9064226">
            <a:off x="611091" y="5367317"/>
            <a:ext cx="1608380" cy="574783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09345" y="4480860"/>
            <a:ext cx="448056" cy="47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43000" y="5410200"/>
            <a:ext cx="441959" cy="47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If a region border is not known but regions have been defined in the image, border can be detected uniquely.</a:t>
            </a:r>
          </a:p>
          <a:p>
            <a:pPr lvl="1"/>
            <a:r>
              <a:rPr lang="en-US" altLang="zh-TW" sz="1800" dirty="0" smtClean="0"/>
              <a:t>An </a:t>
            </a:r>
            <a:r>
              <a:rPr lang="en-US" altLang="zh-TW" sz="1800" dirty="0" smtClean="0">
                <a:solidFill>
                  <a:srgbClr val="FFC000"/>
                </a:solidFill>
              </a:rPr>
              <a:t>inner region border </a:t>
            </a:r>
            <a:r>
              <a:rPr lang="en-US" altLang="zh-TW" sz="1800" dirty="0" smtClean="0"/>
              <a:t>is a subset of the region.</a:t>
            </a:r>
          </a:p>
          <a:p>
            <a:pPr lvl="1"/>
            <a:r>
              <a:rPr lang="en-US" altLang="zh-TW" sz="1800" dirty="0" smtClean="0"/>
              <a:t>The </a:t>
            </a:r>
            <a:r>
              <a:rPr lang="en-US" altLang="zh-TW" sz="1800" dirty="0" smtClean="0">
                <a:solidFill>
                  <a:srgbClr val="FFC000"/>
                </a:solidFill>
              </a:rPr>
              <a:t>outer border </a:t>
            </a:r>
            <a:r>
              <a:rPr lang="en-US" altLang="zh-TW" sz="1800" dirty="0" smtClean="0"/>
              <a:t>is not a subset of the region.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5"/>
              <p:cNvSpPr txBox="1">
                <a:spLocks/>
              </p:cNvSpPr>
              <p:nvPr/>
            </p:nvSpPr>
            <p:spPr>
              <a:xfrm>
                <a:off x="402336" y="3260061"/>
                <a:ext cx="8458200" cy="300282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 fontScale="92500" lnSpcReduction="10000"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6.6 Inner boundary tracing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Search the image from top left until a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of  a new region is found; this has the minimum column value of all pixels of that region having the minimum row value.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a starting pixel of the region border.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which stores the direction of the previous move along the border from the previous border element to the current border elements. Assign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if the border is detected in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4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-connectivity (Figure 6.13a).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(b)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altLang="zh-TW" sz="1800" dirty="0">
                    <a:solidFill>
                      <a:srgbClr val="FF0000"/>
                    </a:solidFill>
                    <a:effectLst/>
                  </a:rPr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if the border is detected in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8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-connectivity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(Figure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6.13b).</a:t>
                </a:r>
              </a:p>
              <a:p>
                <a:pPr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3260061"/>
                <a:ext cx="8458200" cy="3002822"/>
              </a:xfrm>
              <a:prstGeom prst="rect">
                <a:avLst/>
              </a:prstGeom>
              <a:blipFill>
                <a:blip r:embed="rId4"/>
                <a:stretch>
                  <a:fillRect l="-648" t="-2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110637"/>
              </p:ext>
            </p:extLst>
          </p:nvPr>
        </p:nvGraphicFramePr>
        <p:xfrm>
          <a:off x="6248400" y="1925091"/>
          <a:ext cx="25146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PhotoImpact" r:id="rId5" imgW="5029200" imgH="2501640" progId="PI3.Image">
                  <p:embed/>
                </p:oleObj>
              </mc:Choice>
              <mc:Fallback>
                <p:oleObj name="PhotoImpact" r:id="rId5" imgW="5029200" imgH="25016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8400" y="1925091"/>
                        <a:ext cx="2514600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96240" y="457200"/>
                <a:ext cx="8229600" cy="4835353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6.6 Inner boundary tracing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Search the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neighborhood of the current pixel in an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anti-clockwise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direction, beginning the neighborhood search in the pixel positioned in the direction</a:t>
                </a:r>
              </a:p>
              <a:p>
                <a:pPr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(a)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8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Figure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6.13c).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(4-connectivity) </a:t>
                </a:r>
                <a:endParaRPr lang="en-US" altLang="zh-TW" sz="1800" dirty="0">
                  <a:solidFill>
                    <a:srgbClr val="C00000"/>
                  </a:solidFill>
                  <a:effectLst/>
                </a:endParaRPr>
              </a:p>
              <a:p>
                <a:pPr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 is even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(Figure 6.13d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).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(8-connectivity)</a:t>
                </a:r>
                <a:endParaRPr lang="en-US" altLang="zh-TW" sz="1800" dirty="0">
                  <a:solidFill>
                    <a:srgbClr val="C00000"/>
                  </a:solidFill>
                  <a:effectLst/>
                </a:endParaRP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+6</m:t>
                        </m:r>
                      </m:e>
                    </m:d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effectLst/>
                  </a:rPr>
                  <a:t> is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odd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(Figure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6.13e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).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(8-connectivity)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The first pixel found with the same value as the current pixel is a new boundary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Update the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value.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If the current boundary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equal to the second border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and if the previous border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stop. Otherwise repeat step 2.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are now the detected inner border.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457200"/>
                <a:ext cx="8229600" cy="4835353"/>
              </a:xfrm>
              <a:prstGeom prst="rect">
                <a:avLst/>
              </a:prstGeom>
              <a:blipFill>
                <a:blip r:embed="rId3"/>
                <a:stretch>
                  <a:fillRect l="-741" t="-6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354953"/>
            <a:ext cx="4171950" cy="1407304"/>
          </a:xfrm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397158"/>
              </p:ext>
            </p:extLst>
          </p:nvPr>
        </p:nvGraphicFramePr>
        <p:xfrm>
          <a:off x="810323" y="5354953"/>
          <a:ext cx="2847277" cy="1416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PhotoImpact" r:id="rId5" imgW="5029200" imgH="2501640" progId="PI3.Image">
                  <p:embed/>
                </p:oleObj>
              </mc:Choice>
              <mc:Fallback>
                <p:oleObj name="PhotoImpact" r:id="rId5" imgW="5029200" imgH="25016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0323" y="5354953"/>
                        <a:ext cx="2847277" cy="1416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970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main goal of image segmentation is to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divide an image into parts </a:t>
                </a:r>
                <a:r>
                  <a:rPr lang="en-US" altLang="zh-TW" sz="2000" dirty="0" smtClean="0"/>
                  <a:t>that have a strong correlation with objects or areas of the real world contained in the image.</a:t>
                </a:r>
              </a:p>
              <a:p>
                <a:r>
                  <a:rPr lang="en-US" altLang="zh-TW" sz="2000" dirty="0" smtClean="0"/>
                  <a:t>A complete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segmentation</a:t>
                </a:r>
                <a:r>
                  <a:rPr lang="en-US" altLang="zh-TW" sz="2000" dirty="0" smtClean="0"/>
                  <a:t> of an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sz="2000" dirty="0" smtClean="0"/>
                  <a:t> is a finite set of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b="0" dirty="0" smtClean="0"/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       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∅,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000" dirty="0" smtClean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Segmentation</a:t>
            </a:r>
            <a:endParaRPr lang="zh-TW" altLang="en-US" dirty="0"/>
          </a:p>
        </p:txBody>
      </p:sp>
      <p:pic>
        <p:nvPicPr>
          <p:cNvPr id="1026" name="Picture 2" descr="https://www2.eecs.berkeley.edu/Research/Projects/CS/vision/grouping/files/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83767" cy="23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2.eecs.berkeley.edu/Research/Projects/CS/vision/grouping/files/s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4" y="3352800"/>
            <a:ext cx="1594961" cy="23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132384" y="5814035"/>
            <a:ext cx="4572000" cy="52322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>
            <a:spAutoFit/>
          </a:bodyPr>
          <a:lstStyle/>
          <a:p>
            <a:r>
              <a:rPr lang="zh-TW" altLang="en-US" sz="1400" dirty="0"/>
              <a:t>https://www2.eecs.berkeley.edu/Research/Projects/CS/vision/grouping/resources.html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42033191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4626" name="Picture 2" descr="C:\Documents and Settings\altit\Desktop\Sonka 4e Jpegs\93607_ch06\Figure 6.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98341"/>
            <a:ext cx="6934200" cy="479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91200" y="1020750"/>
                <a:ext cx="1892826" cy="830997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𝑑𝑖𝑟</m:t>
                      </m:r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3+3</m:t>
                          </m:r>
                        </m:e>
                      </m:d>
                      <m: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4=2</m:t>
                      </m:r>
                    </m:oMath>
                  </m:oMathPara>
                </a14:m>
                <a:endParaRPr lang="en-US" altLang="zh-TW" sz="1600" dirty="0" smtClean="0">
                  <a:solidFill>
                    <a:srgbClr val="7030A0"/>
                  </a:solidFill>
                </a:endParaRPr>
              </a:p>
              <a:p>
                <a:r>
                  <a:rPr lang="en-US" altLang="zh-TW" sz="1600" dirty="0" smtClean="0">
                    <a:solidFill>
                      <a:srgbClr val="7030A0"/>
                    </a:solidFill>
                  </a:rPr>
                  <a:t>(4-connectivity)</a:t>
                </a:r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020750"/>
                <a:ext cx="1892826" cy="830997"/>
              </a:xfrm>
              <a:prstGeom prst="rect">
                <a:avLst/>
              </a:prstGeom>
              <a:blipFill>
                <a:blip r:embed="rId3"/>
                <a:stretch>
                  <a:fillRect l="-1608" b="-8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17624" y="2122678"/>
                <a:ext cx="349776" cy="338554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4" y="2122678"/>
                <a:ext cx="34977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18901" y="2895600"/>
                <a:ext cx="349776" cy="338554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01" y="2895600"/>
                <a:ext cx="34977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54145" y="2092066"/>
                <a:ext cx="349776" cy="338554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45" y="2092066"/>
                <a:ext cx="34977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24000" y="3307183"/>
                <a:ext cx="1648143" cy="5232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𝑑𝑖𝑟</m:t>
                      </m:r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TW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6+7</m:t>
                          </m:r>
                        </m:e>
                      </m:d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8=5</m:t>
                      </m:r>
                    </m:oMath>
                  </m:oMathPara>
                </a14:m>
                <a:endParaRPr lang="zh-TW" alt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307183"/>
                <a:ext cx="164814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505200" y="3307183"/>
                <a:ext cx="1648143" cy="5232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𝑑𝑖𝑟</m:t>
                      </m:r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7 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TW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7+6</m:t>
                          </m:r>
                        </m:e>
                      </m:d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8=5</m:t>
                      </m:r>
                    </m:oMath>
                  </m:oMathPara>
                </a14:m>
                <a:endParaRPr lang="zh-TW" alt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307183"/>
                <a:ext cx="164814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21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82563" indent="-182563"/>
                <a:r>
                  <a:rPr lang="en-US" altLang="zh-TW" sz="2000" dirty="0">
                    <a:effectLst/>
                  </a:rPr>
                  <a:t>8-connectivity </a:t>
                </a:r>
              </a:p>
              <a:p>
                <a:pPr marL="541338" lvl="1" indent="-182563"/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is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effectLst/>
                  </a:rPr>
                  <a:t>even.</a:t>
                </a:r>
              </a:p>
              <a:p>
                <a:pPr marL="541338" lvl="1" indent="-182563"/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+6</m:t>
                        </m:r>
                      </m:e>
                    </m:d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is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effectLst/>
                  </a:rPr>
                  <a:t>odd.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43" t="-43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758630" y="2664568"/>
            <a:ext cx="7767320" cy="3675535"/>
            <a:chOff x="758630" y="2664568"/>
            <a:chExt cx="7767320" cy="367553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物件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4247822"/>
                    </p:ext>
                  </p:extLst>
                </p:nvPr>
              </p:nvGraphicFramePr>
              <p:xfrm>
                <a:off x="3087624" y="2743200"/>
                <a:ext cx="4343400" cy="311445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93" name="PhotoImpact" r:id="rId4" imgW="2457360" imgH="1761840" progId="PI3.Image">
                        <p:embed/>
                      </p:oleObj>
                    </mc:Choice>
                    <mc:Fallback>
                      <p:oleObj name="PhotoImpact" r:id="rId4" imgW="2457360" imgH="17618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87624" y="2743200"/>
                              <a:ext cx="4343400" cy="311445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物件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4247822"/>
                    </p:ext>
                  </p:extLst>
                </p:nvPr>
              </p:nvGraphicFramePr>
              <p:xfrm>
                <a:off x="3087624" y="2743200"/>
                <a:ext cx="4343400" cy="311445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70" name="PhotoImpact" r:id="rId6" imgW="2457360" imgH="1761840" progId="PI3.Image">
                        <p:embed/>
                      </p:oleObj>
                    </mc:Choice>
                    <mc:Fallback>
                      <p:oleObj name="PhotoImpact" r:id="rId6" imgW="2457360" imgH="17618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87624" y="2743200"/>
                              <a:ext cx="4343400" cy="311445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352483" y="3060663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483" y="3060663"/>
                  <a:ext cx="34977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204374" y="2964039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374" y="2964039"/>
                  <a:ext cx="34977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649150" y="3654658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150" y="3654658"/>
                  <a:ext cx="34977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320122" y="3889664"/>
                  <a:ext cx="1648143" cy="52322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2. </m:t>
                        </m:r>
                        <m:r>
                          <a:rPr lang="en-US" altLang="zh-TW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</m:oMath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122" y="3889664"/>
                  <a:ext cx="164814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908156" y="2664568"/>
                  <a:ext cx="1617794" cy="73866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1. </m:t>
                        </m:r>
                        <m:r>
                          <m:rPr>
                            <m:sty m:val="p"/>
                          </m:rP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initial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b="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altLang="zh-TW" sz="1400" b="0" i="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8=5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156" y="2664568"/>
                  <a:ext cx="1617794" cy="7386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1258322"/>
                    </p:ext>
                  </p:extLst>
                </p:nvPr>
              </p:nvGraphicFramePr>
              <p:xfrm>
                <a:off x="758630" y="2964039"/>
                <a:ext cx="1600200" cy="156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94" name="PhotoImpact" r:id="rId13" imgW="1600200" imgH="1562040" progId="PI3.Image">
                        <p:embed/>
                      </p:oleObj>
                    </mc:Choice>
                    <mc:Fallback>
                      <p:oleObj name="PhotoImpact" r:id="rId13" imgW="1600200" imgH="15620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8630" y="2964039"/>
                              <a:ext cx="1600200" cy="156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1258322"/>
                    </p:ext>
                  </p:extLst>
                </p:nvPr>
              </p:nvGraphicFramePr>
              <p:xfrm>
                <a:off x="758630" y="2964039"/>
                <a:ext cx="1600200" cy="156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31" name="PhotoImpact" r:id="rId14" imgW="1600200" imgH="1562040" progId="PI3.Image">
                        <p:embed/>
                      </p:oleObj>
                    </mc:Choice>
                    <mc:Fallback>
                      <p:oleObj name="PhotoImpact" r:id="rId14" imgW="1600200" imgH="15620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8630" y="2964039"/>
                              <a:ext cx="1600200" cy="156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圖說文字 15"/>
                <p:cNvSpPr/>
                <p:nvPr/>
              </p:nvSpPr>
              <p:spPr>
                <a:xfrm>
                  <a:off x="5015484" y="5221752"/>
                  <a:ext cx="1600200" cy="523220"/>
                </a:xfrm>
                <a:prstGeom prst="wedgeRectCallout">
                  <a:avLst>
                    <a:gd name="adj1" fmla="val -67350"/>
                    <a:gd name="adj2" fmla="val -169558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圖說文字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484" y="5221752"/>
                  <a:ext cx="1600200" cy="523220"/>
                </a:xfrm>
                <a:prstGeom prst="wedgeRectCallout">
                  <a:avLst>
                    <a:gd name="adj1" fmla="val -67350"/>
                    <a:gd name="adj2" fmla="val -169558"/>
                  </a:avLst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圖說文字 20"/>
                <p:cNvSpPr/>
                <p:nvPr/>
              </p:nvSpPr>
              <p:spPr>
                <a:xfrm>
                  <a:off x="5615392" y="4585851"/>
                  <a:ext cx="1600200" cy="523220"/>
                </a:xfrm>
                <a:prstGeom prst="wedgeRectCallout">
                  <a:avLst>
                    <a:gd name="adj1" fmla="val -62778"/>
                    <a:gd name="adj2" fmla="val -167811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4+</m:t>
                            </m:r>
                            <m: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圖說文字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392" y="4585851"/>
                  <a:ext cx="1600200" cy="523220"/>
                </a:xfrm>
                <a:prstGeom prst="wedgeRectCallout">
                  <a:avLst>
                    <a:gd name="adj1" fmla="val -62778"/>
                    <a:gd name="adj2" fmla="val -167811"/>
                  </a:avLst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圖說文字 21"/>
                <p:cNvSpPr/>
                <p:nvPr/>
              </p:nvSpPr>
              <p:spPr>
                <a:xfrm>
                  <a:off x="4326575" y="5816883"/>
                  <a:ext cx="1600200" cy="523220"/>
                </a:xfrm>
                <a:prstGeom prst="wedgeRectCallout">
                  <a:avLst>
                    <a:gd name="adj1" fmla="val -62207"/>
                    <a:gd name="adj2" fmla="val -262183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圖說文字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6575" y="5816883"/>
                  <a:ext cx="1600200" cy="523220"/>
                </a:xfrm>
                <a:prstGeom prst="wedgeRectCallout">
                  <a:avLst>
                    <a:gd name="adj1" fmla="val -62207"/>
                    <a:gd name="adj2" fmla="val -262183"/>
                  </a:avLst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圖說文字 22"/>
                <p:cNvSpPr/>
                <p:nvPr/>
              </p:nvSpPr>
              <p:spPr>
                <a:xfrm>
                  <a:off x="2223838" y="5816883"/>
                  <a:ext cx="1600200" cy="523220"/>
                </a:xfrm>
                <a:prstGeom prst="wedgeRectCallout">
                  <a:avLst>
                    <a:gd name="adj1" fmla="val 62364"/>
                    <a:gd name="adj2" fmla="val -155577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8=5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圖說文字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838" y="5816883"/>
                  <a:ext cx="1600200" cy="523220"/>
                </a:xfrm>
                <a:prstGeom prst="wedgeRectCallout">
                  <a:avLst>
                    <a:gd name="adj1" fmla="val 62364"/>
                    <a:gd name="adj2" fmla="val -155577"/>
                  </a:avLst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912736" y="3683833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736" y="3683833"/>
                  <a:ext cx="349776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112877"/>
              </p:ext>
            </p:extLst>
          </p:nvPr>
        </p:nvGraphicFramePr>
        <p:xfrm>
          <a:off x="357592" y="4526139"/>
          <a:ext cx="25146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PhotoImpact" r:id="rId22" imgW="5029200" imgH="2501640" progId="PI3.Image">
                  <p:embed/>
                </p:oleObj>
              </mc:Choice>
              <mc:Fallback>
                <p:oleObj name="PhotoImpact" r:id="rId22" imgW="5029200" imgH="25016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57592" y="4526139"/>
                        <a:ext cx="2514600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3836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Outer boundary tracing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5650" name="Picture 2" descr="C:\Documents and Settings\altit\Desktop\Sonka 4e Jpegs\93607_ch06\Figure 6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12" y="4191000"/>
            <a:ext cx="563398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2209800"/>
            <a:ext cx="8458200" cy="18453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6.7 Outer boundary tracing </a:t>
            </a:r>
          </a:p>
          <a:p>
            <a:pPr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1. Trace the </a:t>
            </a:r>
            <a:r>
              <a:rPr lang="en-US" altLang="zh-TW" sz="1800" dirty="0" smtClean="0">
                <a:solidFill>
                  <a:srgbClr val="FF0000"/>
                </a:solidFill>
                <a:effectLst/>
              </a:rPr>
              <a:t>inner region boundary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in </a:t>
            </a:r>
            <a:r>
              <a:rPr lang="en-US" altLang="zh-TW" sz="1800" dirty="0" smtClean="0">
                <a:solidFill>
                  <a:srgbClr val="FF0000"/>
                </a:solidFill>
                <a:effectLst/>
              </a:rPr>
              <a:t>4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-connectivity until done.</a:t>
            </a:r>
          </a:p>
          <a:p>
            <a:pPr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2. The outer boundary consists of all </a:t>
            </a:r>
            <a:r>
              <a:rPr lang="en-US" altLang="zh-TW" sz="1800" dirty="0" smtClean="0">
                <a:solidFill>
                  <a:srgbClr val="FF0000"/>
                </a:solidFill>
                <a:effectLst/>
              </a:rPr>
              <a:t>non-region pixels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that were tested during the search process; if some pixels were tested more than once, they are listed more than once in the outer boundary list.</a:t>
            </a:r>
          </a:p>
          <a:p>
            <a:pPr>
              <a:buNone/>
            </a:pPr>
            <a:endParaRPr lang="en-US" altLang="zh-TW" sz="1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The </a:t>
            </a:r>
            <a:r>
              <a:rPr lang="en-US" altLang="zh-TW" sz="2000" dirty="0" smtClean="0">
                <a:solidFill>
                  <a:srgbClr val="FFC000"/>
                </a:solidFill>
              </a:rPr>
              <a:t>inner border </a:t>
            </a:r>
            <a:r>
              <a:rPr lang="en-US" altLang="zh-TW" sz="2000" dirty="0" smtClean="0"/>
              <a:t>is always part of a region but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outer border </a:t>
            </a:r>
            <a:r>
              <a:rPr lang="en-US" altLang="zh-TW" sz="2000" dirty="0" smtClean="0"/>
              <a:t>never is.</a:t>
            </a:r>
          </a:p>
          <a:p>
            <a:r>
              <a:rPr lang="en-US" altLang="zh-TW" sz="2000" dirty="0" smtClean="0"/>
              <a:t>If two regions are adjacent, they </a:t>
            </a:r>
            <a:r>
              <a:rPr lang="en-US" altLang="zh-TW" sz="2000" dirty="0" smtClean="0">
                <a:solidFill>
                  <a:srgbClr val="FFC000"/>
                </a:solidFill>
              </a:rPr>
              <a:t>never</a:t>
            </a:r>
            <a:r>
              <a:rPr lang="en-US" altLang="zh-TW" sz="2000" dirty="0" smtClean="0"/>
              <a:t> have a common border, which causes </a:t>
            </a:r>
            <a:r>
              <a:rPr lang="en-US" altLang="zh-TW" sz="2000" dirty="0" smtClean="0">
                <a:solidFill>
                  <a:srgbClr val="FFFF00"/>
                </a:solidFill>
              </a:rPr>
              <a:t>difficulties</a:t>
            </a:r>
            <a:r>
              <a:rPr lang="en-US" altLang="zh-TW" sz="2000" dirty="0" smtClean="0"/>
              <a:t> in higher processing levels with region description, region merging, etc.</a:t>
            </a:r>
          </a:p>
          <a:p>
            <a:r>
              <a:rPr lang="en-US" altLang="zh-TW" sz="2000" dirty="0" smtClean="0">
                <a:solidFill>
                  <a:srgbClr val="FFC000"/>
                </a:solidFill>
              </a:rPr>
              <a:t>Extended borders </a:t>
            </a:r>
            <a:r>
              <a:rPr lang="en-US" altLang="zh-TW" sz="2000" dirty="0" smtClean="0"/>
              <a:t>define </a:t>
            </a:r>
            <a:r>
              <a:rPr lang="en-US" altLang="zh-TW" sz="2000" dirty="0" smtClean="0">
                <a:solidFill>
                  <a:srgbClr val="FFC000"/>
                </a:solidFill>
              </a:rPr>
              <a:t>a single common border </a:t>
            </a:r>
            <a:r>
              <a:rPr lang="en-US" altLang="zh-TW" sz="2000" dirty="0" smtClean="0"/>
              <a:t>between adjacent regions which may be specified using standard pixel co-ordinates.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" descr="C:\Documents and Settings\altit\Desktop\Sonka 4e Jpegs\93607_ch06\Figure 6.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16" y="4038600"/>
            <a:ext cx="6293417" cy="23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37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Extended boundary definition</a:t>
                </a:r>
              </a:p>
              <a:p>
                <a:pPr lvl="1"/>
                <a:r>
                  <a:rPr lang="en-US" altLang="zh-TW" dirty="0" smtClean="0"/>
                  <a:t>Using 8-neighborhoods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Four kind of inner boundary pixels </a:t>
                </a:r>
                <a:r>
                  <a:rPr lang="en-US" altLang="zh-TW" dirty="0" smtClean="0"/>
                  <a:t>of a region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i="1" dirty="0" smtClean="0"/>
                  <a:t> </a:t>
                </a:r>
                <a:r>
                  <a:rPr lang="en-US" altLang="zh-TW" dirty="0" smtClean="0"/>
                  <a:t>are defined</a:t>
                </a:r>
              </a:p>
              <a:p>
                <a:pPr lvl="2"/>
                <a:r>
                  <a:rPr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dirty="0" smtClean="0"/>
                  <a:t> denote outside the region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 smtClean="0"/>
                  <a:t>, then pixel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dirty="0" smtClean="0"/>
                  <a:t>is</a:t>
                </a:r>
              </a:p>
              <a:p>
                <a:pPr marL="1049338" lvl="3" indent="0">
                  <a:buNone/>
                </a:pPr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LEFT</a:t>
                </a:r>
                <a:r>
                  <a:rPr lang="en-US" altLang="zh-TW" sz="2000" dirty="0" smtClean="0"/>
                  <a:t> 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000" dirty="0" smtClean="0"/>
              </a:p>
              <a:p>
                <a:pPr marL="1049338" lvl="3" indent="0">
                  <a:buNone/>
                </a:pPr>
                <a:r>
                  <a:rPr lang="en-US" altLang="zh-TW" sz="2000" dirty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RIGHT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zh-TW" altLang="en-US" sz="2000" dirty="0"/>
              </a:p>
              <a:p>
                <a:pPr marL="1049338" lvl="3" indent="0">
                  <a:buNone/>
                </a:pPr>
                <a:r>
                  <a:rPr lang="en-US" altLang="zh-TW" sz="2000" dirty="0" smtClean="0"/>
                  <a:t>an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UPPER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zh-TW" altLang="en-US" sz="2000" dirty="0"/>
              </a:p>
              <a:p>
                <a:pPr marL="1049338" lvl="3" indent="0">
                  <a:buNone/>
                </a:pPr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LOWER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000" dirty="0" smtClean="0"/>
              </a:p>
              <a:p>
                <a:pPr marL="776288" lvl="2" indent="0">
                  <a:buNone/>
                </a:pPr>
                <a:endParaRPr lang="en-US" altLang="zh-TW" dirty="0" smtClean="0"/>
              </a:p>
              <a:p>
                <a:pPr marL="776288" lvl="2" indent="0">
                  <a:buNone/>
                </a:pPr>
                <a:r>
                  <a:rPr lang="en-US" altLang="zh-TW" dirty="0" smtClean="0"/>
                  <a:t>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zh-TW" alt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denotes the pixel immediately to the left of pixel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.</a:t>
                </a:r>
                <a:endParaRPr lang="zh-TW" altLang="en-US" dirty="0">
                  <a:solidFill>
                    <a:srgbClr val="FFC000"/>
                  </a:solidFill>
                </a:endParaRPr>
              </a:p>
              <a:p>
                <a:pPr marL="776288" lvl="2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30403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RIGHT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UPPER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LOWER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represent the corresponding subsets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extended boundary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EB</m:t>
                    </m:r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 smtClean="0"/>
                  <a:t>is defined as a set of points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,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satisfying the following conditions</a:t>
                </a:r>
                <a:endParaRPr lang="en-US" altLang="zh-TW" sz="2000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EB</m:t>
                      </m:r>
                      <m:r>
                        <a:rPr lang="en-US" altLang="zh-TW" sz="22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LEFT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 panose="02040503050406030204" pitchFamily="18" charset="0"/>
                            </a:rPr>
                            <m:t>UPPER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200" b="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 panose="02040503050406030204" pitchFamily="18" charset="0"/>
                            </a:rPr>
                            <m:t>LOWER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20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TW" sz="2200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TW" sz="2200" dirty="0">
                        <a:latin typeface="Cambria Math" panose="02040503050406030204" pitchFamily="18" charset="0"/>
                      </a:rPr>
                      <m:t>RIGHT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2200" dirty="0">
                    <a:ea typeface="Cambria Math" panose="02040503050406030204" pitchFamily="18" charset="0"/>
                  </a:rPr>
                  <a:t> </a:t>
                </a:r>
                <a:endParaRPr lang="en-US" altLang="zh-TW" sz="22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TW" sz="2200" dirty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):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TW" sz="2200" dirty="0">
                          <a:latin typeface="Cambria Math" panose="02040503050406030204" pitchFamily="18" charset="0"/>
                        </a:rPr>
                        <m:t>RIGHT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2200" dirty="0" smtClean="0"/>
              </a:p>
              <a:p>
                <a:pPr marL="776288" lvl="2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28" y="3657916"/>
            <a:ext cx="4652343" cy="247889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91200" y="3830403"/>
            <a:ext cx="1143000" cy="589197"/>
            <a:chOff x="5791200" y="3830403"/>
            <a:chExt cx="1143000" cy="589197"/>
          </a:xfrm>
        </p:grpSpPr>
        <p:sp>
          <p:nvSpPr>
            <p:cNvPr id="8" name="矩形 7"/>
            <p:cNvSpPr/>
            <p:nvPr/>
          </p:nvSpPr>
          <p:spPr>
            <a:xfrm>
              <a:off x="5791200" y="3830403"/>
              <a:ext cx="304800" cy="589197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096000" y="3830403"/>
              <a:ext cx="838200" cy="30480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467600" y="5105400"/>
            <a:ext cx="1143000" cy="609600"/>
            <a:chOff x="5791200" y="3830403"/>
            <a:chExt cx="1143000" cy="589197"/>
          </a:xfrm>
        </p:grpSpPr>
        <p:sp>
          <p:nvSpPr>
            <p:cNvPr id="13" name="矩形 12"/>
            <p:cNvSpPr/>
            <p:nvPr/>
          </p:nvSpPr>
          <p:spPr>
            <a:xfrm>
              <a:off x="5791200" y="3830403"/>
              <a:ext cx="304800" cy="589197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096000" y="3830403"/>
              <a:ext cx="838200" cy="30480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45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The extended </a:t>
            </a:r>
            <a:r>
              <a:rPr lang="en-US" altLang="zh-TW" sz="2000" dirty="0">
                <a:solidFill>
                  <a:srgbClr val="FFC000"/>
                </a:solidFill>
              </a:rPr>
              <a:t>boundary (</a:t>
            </a:r>
            <a:r>
              <a:rPr lang="en-US" altLang="zh-TW" sz="2000" dirty="0" smtClean="0">
                <a:solidFill>
                  <a:srgbClr val="FFC000"/>
                </a:solidFill>
              </a:rPr>
              <a:t>EB) </a:t>
            </a:r>
            <a:r>
              <a:rPr lang="en-US" altLang="zh-TW" sz="2000" dirty="0" smtClean="0"/>
              <a:t>can easily be constructed from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outer boundary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Using an intuitive definition of RIGHT, LEFT, UPPER, and LOWER outer boundary points, </a:t>
            </a:r>
            <a:r>
              <a:rPr lang="en-US" altLang="zh-TW" sz="2000" dirty="0" smtClean="0">
                <a:solidFill>
                  <a:srgbClr val="FFC000"/>
                </a:solidFill>
              </a:rPr>
              <a:t>EB</a:t>
            </a:r>
            <a:r>
              <a:rPr lang="en-US" altLang="zh-TW" sz="2000" dirty="0" smtClean="0"/>
              <a:t> may be obtained by </a:t>
            </a:r>
          </a:p>
          <a:p>
            <a:pPr lvl="1"/>
            <a:r>
              <a:rPr lang="en-US" altLang="zh-TW" sz="1800" dirty="0" smtClean="0"/>
              <a:t>shifting all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UPPER</a:t>
            </a:r>
            <a:r>
              <a:rPr lang="en-US" altLang="zh-TW" sz="1800" dirty="0" smtClean="0"/>
              <a:t> outer boundary points one pixel down and right, </a:t>
            </a:r>
          </a:p>
          <a:p>
            <a:pPr lvl="1"/>
            <a:r>
              <a:rPr lang="en-US" altLang="zh-TW" sz="1800" dirty="0" smtClean="0"/>
              <a:t>shifting all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LEFT</a:t>
            </a:r>
            <a:r>
              <a:rPr lang="en-US" altLang="zh-TW" sz="1800" dirty="0" smtClean="0"/>
              <a:t> outer boundary points one pixel to the right, and </a:t>
            </a:r>
          </a:p>
          <a:p>
            <a:pPr lvl="1"/>
            <a:r>
              <a:rPr lang="en-US" altLang="zh-TW" sz="1800" dirty="0" smtClean="0"/>
              <a:t>shifting all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RIGHT</a:t>
            </a:r>
            <a:r>
              <a:rPr lang="en-US" altLang="zh-TW" sz="1800" dirty="0" smtClean="0"/>
              <a:t> outer boundary points one pixel down.</a:t>
            </a:r>
          </a:p>
          <a:p>
            <a:pPr lvl="1"/>
            <a:r>
              <a:rPr lang="en-US" altLang="zh-TW" sz="1800" dirty="0" smtClean="0"/>
              <a:t>The </a:t>
            </a:r>
            <a:r>
              <a:rPr lang="en-US" altLang="zh-TW" sz="1800" dirty="0" smtClean="0">
                <a:solidFill>
                  <a:srgbClr val="FFC000"/>
                </a:solidFill>
              </a:rPr>
              <a:t>LOWER</a:t>
            </a:r>
            <a:r>
              <a:rPr lang="en-US" altLang="zh-TW" sz="1800" dirty="0" smtClean="0"/>
              <a:t> output boundary point positions remain unchanged.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" descr="C:\Documents and Settings\altit\Desktop\Sonka 4e Jpegs\93607_ch06\Figure 6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52416"/>
            <a:ext cx="6725970" cy="18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A efficient algorithm for extended boundary extractions [Liow,1991]</a:t>
            </a:r>
          </a:p>
          <a:p>
            <a:pPr lvl="1"/>
            <a:r>
              <a:rPr lang="en-US" altLang="zh-TW" sz="1800" dirty="0" smtClean="0"/>
              <a:t>Note that no hole-border tracing is included in the algorithm.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81000" y="2479206"/>
                <a:ext cx="4715256" cy="36576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6.8 Extended boundary tracing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Define a starting pixel of an extended boundary in some standard way.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The first move along the traced boundary from the starting pixel is in direction </a:t>
                </a:r>
                <a14:m>
                  <m:oMath xmlns:m="http://schemas.openxmlformats.org/officeDocument/2006/math"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(down), corresponding to the situation (</a:t>
                </a:r>
                <a:r>
                  <a:rPr lang="en-US" altLang="zh-TW" sz="1800" dirty="0" err="1" smtClean="0">
                    <a:solidFill>
                      <a:srgbClr val="7030A0"/>
                    </a:solidFill>
                    <a:effectLst/>
                  </a:rPr>
                  <a:t>i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 in Figure 6.18.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Trace the extended boundary using the look-up table in Figure 6.18 until a closed extended border results.</a:t>
                </a:r>
              </a:p>
              <a:p>
                <a:pPr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79206"/>
                <a:ext cx="4715256" cy="3657600"/>
              </a:xfrm>
              <a:prstGeom prst="rect">
                <a:avLst/>
              </a:prstGeom>
              <a:blipFill>
                <a:blip r:embed="rId4"/>
                <a:stretch>
                  <a:fillRect l="-1423" t="-1000" r="-1811" b="-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179975"/>
            <a:ext cx="3733800" cy="29568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72200" y="2703421"/>
            <a:ext cx="13706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Figure 6.18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239000" y="4738918"/>
            <a:ext cx="646731" cy="595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Border tracing in gray-level images</a:t>
            </a:r>
          </a:p>
          <a:p>
            <a:pPr lvl="1"/>
            <a:r>
              <a:rPr lang="en-US" altLang="zh-TW" dirty="0" smtClean="0"/>
              <a:t>A more difficult situation is encountered if borders are traced in </a:t>
            </a:r>
            <a:r>
              <a:rPr lang="en-US" altLang="zh-TW" dirty="0" smtClean="0">
                <a:solidFill>
                  <a:srgbClr val="FFC000"/>
                </a:solidFill>
              </a:rPr>
              <a:t>gray-level images </a:t>
            </a:r>
            <a:r>
              <a:rPr lang="en-US" altLang="zh-TW" dirty="0" smtClean="0"/>
              <a:t>which regions have not yet been defined.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The border is represented by a simple path of high-gradient pixels in the image.</a:t>
            </a:r>
          </a:p>
          <a:p>
            <a:pPr lvl="1"/>
            <a:r>
              <a:rPr lang="en-US" altLang="zh-TW" dirty="0" smtClean="0"/>
              <a:t>Border tracing is initialized at a pixel with a high probability of being a border element, and then border construction proceeds by </a:t>
            </a:r>
            <a:r>
              <a:rPr lang="en-US" altLang="zh-TW" dirty="0" smtClean="0">
                <a:solidFill>
                  <a:srgbClr val="FFC000"/>
                </a:solidFill>
              </a:rPr>
              <a:t>adding the next elements </a:t>
            </a:r>
            <a:r>
              <a:rPr lang="en-US" altLang="zh-TW" dirty="0" smtClean="0"/>
              <a:t>which are in the most probable direction.</a:t>
            </a:r>
          </a:p>
          <a:p>
            <a:pPr lvl="1"/>
            <a:r>
              <a:rPr lang="en-US" altLang="zh-TW" dirty="0" smtClean="0"/>
              <a:t>To find the following border elements, </a:t>
            </a:r>
            <a:r>
              <a:rPr lang="en-US" altLang="zh-TW" dirty="0" smtClean="0">
                <a:solidFill>
                  <a:srgbClr val="FFC000"/>
                </a:solidFill>
              </a:rPr>
              <a:t>edge gradient magnitudes and directions</a:t>
            </a:r>
            <a:r>
              <a:rPr lang="en-US" altLang="zh-TW" dirty="0" smtClean="0"/>
              <a:t> are usually computed in pixels of probable border continuation.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1417271"/>
                <a:ext cx="8534400" cy="48768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6.9 Border tracing in gray-level images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Suppose the border has been determined up to the border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Define an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as a pixel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in the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sz="1800" b="1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the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gradient magnitude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larger than a preset threshold,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considered a border element; return to step 1.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Compute the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average gray-level value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in the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neighborhood of the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Compare the result with some preset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gray-level value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and decide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positioned inside or outside the region.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Try to continue tracing at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in direction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zh-TW" altLang="en-US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/4]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the sign being determined by the result of step 3.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a continuation is found,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a new border element, and return to step 1.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not a border element, start tracing at another promising pixel. 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17271"/>
                <a:ext cx="8534400" cy="4876800"/>
              </a:xfrm>
              <a:prstGeom prst="rect">
                <a:avLst/>
              </a:prstGeom>
              <a:blipFill>
                <a:blip r:embed="rId2"/>
                <a:stretch>
                  <a:fillRect l="-786" t="-625" r="-214" b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Segmentation</a:t>
            </a:r>
            <a:endParaRPr lang="zh-TW" altLang="en-US" dirty="0"/>
          </a:p>
        </p:txBody>
      </p:sp>
      <p:pic>
        <p:nvPicPr>
          <p:cNvPr id="2050" name="Picture 2" descr="http://mpawankumar.info/research/region-selection/segmentation-exampl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41664"/>
            <a:ext cx="8534400" cy="34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57300" y="5802245"/>
            <a:ext cx="5829300" cy="338554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/>
              <a:t>http://mpawankumar.info/research/region-selection.html</a:t>
            </a:r>
          </a:p>
        </p:txBody>
      </p:sp>
    </p:spTree>
    <p:extLst>
      <p:ext uri="{BB962C8B-B14F-4D97-AF65-F5344CB8AC3E}">
        <p14:creationId xmlns:p14="http://schemas.microsoft.com/office/powerpoint/2010/main" val="41993427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Gray-level </a:t>
                </a:r>
                <a:r>
                  <a:rPr lang="en-US" altLang="zh-TW" sz="2000" dirty="0" err="1" smtClean="0">
                    <a:solidFill>
                      <a:srgbClr val="FFC000"/>
                    </a:solidFill>
                  </a:rPr>
                  <a:t>thresholding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 smtClean="0"/>
                  <a:t>is the simplest segmentation process.</a:t>
                </a:r>
              </a:p>
              <a:p>
                <a:r>
                  <a:rPr lang="en-US" altLang="zh-TW" sz="2000" dirty="0" err="1" smtClean="0"/>
                  <a:t>Thresholding</a:t>
                </a:r>
                <a:r>
                  <a:rPr lang="en-US" altLang="zh-TW" sz="2000" dirty="0" smtClean="0"/>
                  <a:t> is the transformation of an input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to an output (segmented) binary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sz="20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0     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TW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is the threshold.</a:t>
                </a: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for image elements of objects.</a:t>
                </a: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for image elements of </a:t>
                </a:r>
                <a:r>
                  <a:rPr lang="en-US" altLang="zh-TW" sz="1800" dirty="0" smtClean="0"/>
                  <a:t>background (or vice versa).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5"/>
              <p:cNvSpPr txBox="1">
                <a:spLocks/>
              </p:cNvSpPr>
              <p:nvPr/>
            </p:nvSpPr>
            <p:spPr>
              <a:xfrm>
                <a:off x="381000" y="4773147"/>
                <a:ext cx="8534400" cy="141727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 lnSpcReduction="10000"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6.1 Basic </a:t>
                </a:r>
                <a:r>
                  <a:rPr lang="en-US" altLang="zh-TW" sz="2000" dirty="0" err="1" smtClean="0">
                    <a:solidFill>
                      <a:srgbClr val="7030A0"/>
                    </a:solidFill>
                    <a:effectLst/>
                  </a:rPr>
                  <a:t>thresholding</a:t>
                </a:r>
                <a:endParaRPr lang="en-US" altLang="zh-TW" sz="2000" dirty="0" smtClean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Search all pixels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of the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A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of the segmented image is an object pixel if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and is a background pixel otherwise. </a:t>
                </a:r>
              </a:p>
            </p:txBody>
          </p:sp>
        </mc:Choice>
        <mc:Fallback xmlns="">
          <p:sp>
            <p:nvSpPr>
              <p:cNvPr id="9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773147"/>
                <a:ext cx="8534400" cy="1417270"/>
              </a:xfrm>
              <a:prstGeom prst="rect">
                <a:avLst/>
              </a:prstGeom>
              <a:blipFill>
                <a:blip r:embed="rId3"/>
                <a:stretch>
                  <a:fillRect l="-786" t="-4741" b="-3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506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031" name="Picture 7" descr="C:\Documents and Settings\altit\Desktop\Sonka 4e Jpegs\93607_ch06\Figure 6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4506"/>
            <a:ext cx="6096000" cy="48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8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Modifications of </a:t>
            </a:r>
            <a:r>
              <a:rPr lang="en-US" altLang="zh-TW" sz="2000" dirty="0" err="1" smtClean="0"/>
              <a:t>thresholding</a:t>
            </a:r>
            <a:endParaRPr lang="en-US" altLang="zh-TW" sz="2000" dirty="0" smtClean="0"/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Band </a:t>
            </a:r>
            <a:r>
              <a:rPr lang="en-US" altLang="zh-TW" sz="1800" dirty="0" err="1" smtClean="0">
                <a:solidFill>
                  <a:srgbClr val="FFC000"/>
                </a:solidFill>
              </a:rPr>
              <a:t>thresholding</a:t>
            </a:r>
            <a:endParaRPr lang="en-US" altLang="zh-TW" sz="1800" dirty="0" smtClean="0">
              <a:solidFill>
                <a:srgbClr val="FFC000"/>
              </a:solidFill>
            </a:endParaRPr>
          </a:p>
          <a:p>
            <a:pPr lvl="2"/>
            <a:r>
              <a:rPr lang="en-US" altLang="zh-TW" sz="1800" dirty="0" smtClean="0"/>
              <a:t>Object-border </a:t>
            </a:r>
            <a:r>
              <a:rPr lang="en-US" altLang="zh-TW" sz="1800" dirty="0" err="1" smtClean="0"/>
              <a:t>thresholding</a:t>
            </a:r>
            <a:endParaRPr lang="en-US" altLang="zh-TW" sz="1800" dirty="0" smtClean="0"/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Multi-</a:t>
            </a:r>
            <a:r>
              <a:rPr lang="en-US" altLang="zh-TW" sz="1800" dirty="0" err="1" smtClean="0">
                <a:solidFill>
                  <a:srgbClr val="FFC000"/>
                </a:solidFill>
              </a:rPr>
              <a:t>thresholding</a:t>
            </a:r>
            <a:endParaRPr lang="en-US" altLang="zh-TW" sz="1800" dirty="0" smtClean="0">
              <a:solidFill>
                <a:srgbClr val="FFC000"/>
              </a:solidFill>
            </a:endParaRPr>
          </a:p>
          <a:p>
            <a:pPr lvl="2"/>
            <a:r>
              <a:rPr lang="en-US" altLang="zh-TW" sz="1800" dirty="0" smtClean="0"/>
              <a:t>Using multiple thresholds</a:t>
            </a:r>
            <a:endParaRPr lang="zh-TW" altLang="en-US" sz="1800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3362" name="Picture 2" descr="C:\Documents and Settings\altit\Desktop\Sonka 4e Jpegs\93607_ch06\Figure 6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41" y="3709067"/>
            <a:ext cx="5248275" cy="25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BBA35B69-E0A2-4E62-A77E-72E6F00657EE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0" name="投影片編號版面配置區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C0540467-3AA0-410A-B91D-82B319E23B40}" type="slidenum">
              <a:rPr kumimoji="1" lang="zh-TW" altLang="en-US" sz="1400">
                <a:latin typeface="Arial" panose="020B0604020202020204" pitchFamily="34" charset="0"/>
              </a:rPr>
              <a:pPr algn="r" eaLnBrk="1" hangingPunct="1"/>
              <a:t>8</a:t>
            </a:fld>
            <a:endParaRPr kumimoji="1" lang="en-US" altLang="zh-TW" sz="1400">
              <a:latin typeface="Arial" panose="020B0604020202020204" pitchFamily="34" charset="0"/>
            </a:endParaRPr>
          </a:p>
        </p:txBody>
      </p:sp>
      <p:pic>
        <p:nvPicPr>
          <p:cNvPr id="14950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733800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9510" name="Object 10"/>
          <p:cNvGraphicFramePr>
            <a:graphicFrameLocks noChangeAspect="1"/>
          </p:cNvGraphicFramePr>
          <p:nvPr/>
        </p:nvGraphicFramePr>
        <p:xfrm>
          <a:off x="1143000" y="990600"/>
          <a:ext cx="36576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" name="Equation" r:id="rId4" imgW="2768400" imgH="711000" progId="Equation.DSMT4">
                  <p:embed/>
                </p:oleObj>
              </mc:Choice>
              <mc:Fallback>
                <p:oleObj name="Equation" r:id="rId4" imgW="2768400" imgH="711000" progId="Equation.DSMT4">
                  <p:embed/>
                  <p:pic>
                    <p:nvPicPr>
                      <p:cNvPr id="1495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3657600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1" name="Rectangle 11"/>
          <p:cNvSpPr>
            <a:spLocks noChangeArrowheads="1"/>
          </p:cNvSpPr>
          <p:nvPr/>
        </p:nvSpPr>
        <p:spPr bwMode="auto">
          <a:xfrm>
            <a:off x="1143000" y="19812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600" i="1">
                <a:latin typeface="Times New Roman" panose="02020603050405020304" pitchFamily="18" charset="0"/>
              </a:rPr>
              <a:t>D</a:t>
            </a:r>
            <a:r>
              <a:rPr kumimoji="1" lang="en-US" altLang="zh-TW" sz="2600">
                <a:latin typeface="Times New Roman" panose="02020603050405020304" pitchFamily="18" charset="0"/>
              </a:rPr>
              <a:t>: a set of gray values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533400" y="304800"/>
            <a:ext cx="403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lang="en-US" altLang="zh-TW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(A) </a:t>
            </a:r>
            <a:r>
              <a:rPr lang="en-US" altLang="zh-TW" b="1" dirty="0">
                <a:solidFill>
                  <a:srgbClr val="008000"/>
                </a:solidFill>
                <a:latin typeface="Times New Roman" panose="02020603050405020304" pitchFamily="18" charset="0"/>
              </a:rPr>
              <a:t>Band </a:t>
            </a:r>
            <a:r>
              <a:rPr lang="en-US" altLang="zh-TW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endParaRPr lang="en-US" altLang="zh-TW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609600" y="2590800"/>
            <a:ext cx="449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lang="en-US" altLang="zh-TW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(B) </a:t>
            </a:r>
            <a:r>
              <a:rPr lang="en-US" altLang="zh-TW" b="1" dirty="0">
                <a:solidFill>
                  <a:srgbClr val="008000"/>
                </a:solidFill>
                <a:latin typeface="Times New Roman" panose="02020603050405020304" pitchFamily="18" charset="0"/>
              </a:rPr>
              <a:t>Multiple </a:t>
            </a:r>
            <a:r>
              <a:rPr lang="en-US" altLang="zh-TW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endParaRPr lang="en-US" altLang="zh-TW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9515" name="Object 10"/>
          <p:cNvGraphicFramePr>
            <a:graphicFrameLocks noChangeAspect="1"/>
          </p:cNvGraphicFramePr>
          <p:nvPr/>
        </p:nvGraphicFramePr>
        <p:xfrm>
          <a:off x="3962400" y="2819400"/>
          <a:ext cx="357505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name="Equation" r:id="rId6" imgW="2958840" imgH="1854000" progId="Equation.DSMT4">
                  <p:embed/>
                </p:oleObj>
              </mc:Choice>
              <mc:Fallback>
                <p:oleObj name="Equation" r:id="rId6" imgW="2958840" imgH="1854000" progId="Equation.DSMT4">
                  <p:embed/>
                  <p:pic>
                    <p:nvPicPr>
                      <p:cNvPr id="1495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819400"/>
                        <a:ext cx="3575050" cy="224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609600" y="4724400"/>
            <a:ext cx="358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lang="en-US" altLang="zh-TW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(C) </a:t>
            </a:r>
            <a:r>
              <a:rPr lang="en-US" altLang="zh-TW" b="1" dirty="0">
                <a:solidFill>
                  <a:srgbClr val="008000"/>
                </a:solidFill>
                <a:latin typeface="Times New Roman" panose="02020603050405020304" pitchFamily="18" charset="0"/>
              </a:rPr>
              <a:t>Semi-</a:t>
            </a:r>
            <a:r>
              <a:rPr lang="en-US" altLang="zh-TW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endParaRPr lang="en-US" altLang="zh-TW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9517" name="Object 7"/>
          <p:cNvGraphicFramePr>
            <a:graphicFrameLocks noChangeAspect="1"/>
          </p:cNvGraphicFramePr>
          <p:nvPr/>
        </p:nvGraphicFramePr>
        <p:xfrm>
          <a:off x="1295400" y="5410200"/>
          <a:ext cx="40132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" name="Equation" r:id="rId8" imgW="3301920" imgH="711000" progId="Equation.DSMT4">
                  <p:embed/>
                </p:oleObj>
              </mc:Choice>
              <mc:Fallback>
                <p:oleObj name="Equation" r:id="rId8" imgW="3301920" imgH="711000" progId="Equation.DSMT4">
                  <p:embed/>
                  <p:pic>
                    <p:nvPicPr>
                      <p:cNvPr id="1495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10200"/>
                        <a:ext cx="4013200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64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74DE1629-F86D-4936-92B6-1B912B6A221C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10" name="投影片編號版面配置區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B6709ADF-BCD9-4400-995F-FD108088AB7E}" type="slidenum">
              <a:rPr kumimoji="1" lang="zh-TW" altLang="en-US" sz="1400">
                <a:latin typeface="Arial" panose="020B0604020202020204" pitchFamily="34" charset="0"/>
              </a:rPr>
              <a:pPr algn="r" eaLnBrk="1" hangingPunct="1"/>
              <a:t>9</a:t>
            </a:fld>
            <a:endParaRPr kumimoji="1" lang="en-US" altLang="zh-TW" sz="1400">
              <a:latin typeface="Arial" panose="020B0604020202020204" pitchFamily="34" charset="0"/>
            </a:endParaRPr>
          </a:p>
        </p:txBody>
      </p:sp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533400" y="381000"/>
            <a:ext cx="8001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8001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2573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7145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1717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800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(D) </a:t>
            </a:r>
            <a:r>
              <a:rPr kumimoji="1" lang="en-US" altLang="zh-TW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Adaptive </a:t>
            </a:r>
            <a:r>
              <a:rPr kumimoji="1" lang="en-US" altLang="zh-TW" sz="2800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r>
              <a:rPr kumimoji="1" lang="en-US" altLang="zh-TW" sz="2800" dirty="0">
                <a:latin typeface="Times New Roman" panose="02020603050405020304" pitchFamily="18" charset="0"/>
              </a:rPr>
              <a:t> </a:t>
            </a:r>
            <a:endParaRPr kumimoji="1" lang="en-US" altLang="zh-TW" sz="2800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800" dirty="0">
                <a:latin typeface="Times New Roman" panose="02020603050405020304" pitchFamily="18" charset="0"/>
              </a:rPr>
              <a:t>      -- Threshold values vary over the image as a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800" dirty="0">
                <a:latin typeface="Times New Roman" panose="02020603050405020304" pitchFamily="18" charset="0"/>
              </a:rPr>
              <a:t>          function of  local image characteristics</a:t>
            </a:r>
            <a:r>
              <a:rPr kumimoji="1" lang="en-US" altLang="zh-TW" sz="2800" i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45412" name="Rectangle 6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pic>
        <p:nvPicPr>
          <p:cNvPr id="14541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1943100"/>
            <a:ext cx="190500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020888"/>
            <a:ext cx="18732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5954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12" y="1928813"/>
            <a:ext cx="153117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4450461"/>
            <a:ext cx="2057400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88" y="4420553"/>
            <a:ext cx="194310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9" name="Rectangle 4"/>
          <p:cNvSpPr>
            <a:spLocks noChangeArrowheads="1"/>
          </p:cNvSpPr>
          <p:nvPr/>
        </p:nvSpPr>
        <p:spPr bwMode="auto">
          <a:xfrm>
            <a:off x="762000" y="3810000"/>
            <a:ext cx="373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60400" indent="-6604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8001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2573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7145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1717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20000"/>
              </a:spcBef>
            </a:pPr>
            <a:r>
              <a:rPr kumimoji="1" lang="en-US" altLang="zh-TW" sz="2400">
                <a:latin typeface="Times New Roman" panose="02020603050405020304" pitchFamily="18" charset="0"/>
              </a:rPr>
              <a:t>(i) Divide image into strips</a:t>
            </a:r>
          </a:p>
        </p:txBody>
      </p:sp>
      <p:sp>
        <p:nvSpPr>
          <p:cNvPr id="145420" name="Rectangle 5"/>
          <p:cNvSpPr>
            <a:spLocks noChangeArrowheads="1"/>
          </p:cNvSpPr>
          <p:nvPr/>
        </p:nvSpPr>
        <p:spPr bwMode="auto">
          <a:xfrm>
            <a:off x="4648200" y="3656013"/>
            <a:ext cx="3505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kumimoji="1" lang="en-US" altLang="zh-TW" sz="2400">
                <a:latin typeface="Times New Roman" panose="02020603050405020304" pitchFamily="18" charset="0"/>
              </a:rPr>
              <a:t>(ii) Apply global threshold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kumimoji="1" lang="en-US" altLang="zh-TW" sz="2400">
                <a:latin typeface="Times New Roman" panose="02020603050405020304" pitchFamily="18" charset="0"/>
              </a:rPr>
              <a:t>      method to each strip</a:t>
            </a:r>
          </a:p>
        </p:txBody>
      </p:sp>
    </p:spTree>
    <p:extLst>
      <p:ext uri="{BB962C8B-B14F-4D97-AF65-F5344CB8AC3E}">
        <p14:creationId xmlns:p14="http://schemas.microsoft.com/office/powerpoint/2010/main" val="25080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13481</TotalTime>
  <Words>2551</Words>
  <Application>Microsoft Office PowerPoint</Application>
  <PresentationFormat>如螢幕大小 (4:3)</PresentationFormat>
  <Paragraphs>359</Paragraphs>
  <Slides>39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39</vt:i4>
      </vt:variant>
    </vt:vector>
  </HeadingPairs>
  <TitlesOfParts>
    <vt:vector size="54" baseType="lpstr">
      <vt:lpstr>微軟正黑體</vt:lpstr>
      <vt:lpstr>新細明體</vt:lpstr>
      <vt:lpstr>Arial</vt:lpstr>
      <vt:lpstr>Calibri</vt:lpstr>
      <vt:lpstr>Cambria Math</vt:lpstr>
      <vt:lpstr>Gill Sans Ultra Bold Condensed</vt:lpstr>
      <vt:lpstr>Rockwell</vt:lpstr>
      <vt:lpstr>Times New Roman</vt:lpstr>
      <vt:lpstr>Trebuchet MS</vt:lpstr>
      <vt:lpstr>Wingdings</vt:lpstr>
      <vt:lpstr>Wingdings 3</vt:lpstr>
      <vt:lpstr>Kilter</vt:lpstr>
      <vt:lpstr>多面向</vt:lpstr>
      <vt:lpstr>Equation</vt:lpstr>
      <vt:lpstr>PhotoImpact</vt:lpstr>
      <vt:lpstr>Chapter 6</vt:lpstr>
      <vt:lpstr>Segmentation</vt:lpstr>
      <vt:lpstr>Segmentation</vt:lpstr>
      <vt:lpstr>Segmentation</vt:lpstr>
      <vt:lpstr>Thresholding</vt:lpstr>
      <vt:lpstr>Thresholding</vt:lpstr>
      <vt:lpstr>Thresholding</vt:lpstr>
      <vt:lpstr>PowerPoint 簡報</vt:lpstr>
      <vt:lpstr>PowerPoint 簡報</vt:lpstr>
      <vt:lpstr>Threshold detection methods</vt:lpstr>
      <vt:lpstr>Threshold detection methods</vt:lpstr>
      <vt:lpstr>Optimal thresholding</vt:lpstr>
      <vt:lpstr>Optimal thresholding</vt:lpstr>
      <vt:lpstr>PowerPoint 簡報</vt:lpstr>
      <vt:lpstr>Otsu’s threshold detection</vt:lpstr>
      <vt:lpstr>Optimal thresholding</vt:lpstr>
      <vt:lpstr>Optimal thresholding</vt:lpstr>
      <vt:lpstr>Optimal thresholding</vt:lpstr>
      <vt:lpstr>PowerPoint 簡報</vt:lpstr>
      <vt:lpstr>Multi-spectral thresholding</vt:lpstr>
      <vt:lpstr>Multi-spectral thresholding</vt:lpstr>
      <vt:lpstr>Edge-based segmentation</vt:lpstr>
      <vt:lpstr>Edge-based segmentation</vt:lpstr>
      <vt:lpstr>Edge-based segmentation</vt:lpstr>
      <vt:lpstr>Edge-based segmentation</vt:lpstr>
      <vt:lpstr>Edge-based segmentation</vt:lpstr>
      <vt:lpstr>Edge relaxation</vt:lpstr>
      <vt:lpstr>Border tracing</vt:lpstr>
      <vt:lpstr>PowerPoint 簡報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269</cp:revision>
  <dcterms:created xsi:type="dcterms:W3CDTF">2013-10-11T17:23:38Z</dcterms:created>
  <dcterms:modified xsi:type="dcterms:W3CDTF">2018-12-05T08:36:19Z</dcterms:modified>
</cp:coreProperties>
</file>